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35" r:id="rId2"/>
  </p:sldMasterIdLst>
  <p:notesMasterIdLst>
    <p:notesMasterId r:id="rId32"/>
  </p:notesMasterIdLst>
  <p:handoutMasterIdLst>
    <p:handoutMasterId r:id="rId33"/>
  </p:handoutMasterIdLst>
  <p:sldIdLst>
    <p:sldId id="740" r:id="rId3"/>
    <p:sldId id="530" r:id="rId4"/>
    <p:sldId id="739" r:id="rId5"/>
    <p:sldId id="734" r:id="rId6"/>
    <p:sldId id="532" r:id="rId7"/>
    <p:sldId id="533" r:id="rId8"/>
    <p:sldId id="535" r:id="rId9"/>
    <p:sldId id="742" r:id="rId10"/>
    <p:sldId id="743" r:id="rId11"/>
    <p:sldId id="733" r:id="rId12"/>
    <p:sldId id="741" r:id="rId13"/>
    <p:sldId id="749" r:id="rId14"/>
    <p:sldId id="745" r:id="rId15"/>
    <p:sldId id="746" r:id="rId16"/>
    <p:sldId id="747" r:id="rId17"/>
    <p:sldId id="748" r:id="rId18"/>
    <p:sldId id="736" r:id="rId19"/>
    <p:sldId id="737" r:id="rId20"/>
    <p:sldId id="732" r:id="rId21"/>
    <p:sldId id="536" r:id="rId22"/>
    <p:sldId id="735" r:id="rId23"/>
    <p:sldId id="537" r:id="rId24"/>
    <p:sldId id="539" r:id="rId25"/>
    <p:sldId id="744" r:id="rId26"/>
    <p:sldId id="682" r:id="rId27"/>
    <p:sldId id="729" r:id="rId28"/>
    <p:sldId id="628" r:id="rId29"/>
    <p:sldId id="727" r:id="rId30"/>
    <p:sldId id="662" r:id="rId31"/>
  </p:sldIdLst>
  <p:sldSz cx="12188825" cy="6858000"/>
  <p:notesSz cx="7010400" cy="92964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04" userDrawn="1">
          <p15:clr>
            <a:srgbClr val="A4A3A4"/>
          </p15:clr>
        </p15:guide>
        <p15:guide id="3" orient="horz" pos="4144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1136" userDrawn="1">
          <p15:clr>
            <a:srgbClr val="A4A3A4"/>
          </p15:clr>
        </p15:guide>
        <p15:guide id="6" pos="3839" userDrawn="1">
          <p15:clr>
            <a:srgbClr val="A4A3A4"/>
          </p15:clr>
        </p15:guide>
        <p15:guide id="7" pos="191" userDrawn="1">
          <p15:clr>
            <a:srgbClr val="A4A3A4"/>
          </p15:clr>
        </p15:guide>
        <p15:guide id="8" pos="7486" userDrawn="1">
          <p15:clr>
            <a:srgbClr val="A4A3A4"/>
          </p15:clr>
        </p15:guide>
        <p15:guide id="9" pos="576" userDrawn="1">
          <p15:clr>
            <a:srgbClr val="A4A3A4"/>
          </p15:clr>
        </p15:guide>
        <p15:guide id="10" pos="71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0C8E8"/>
    <a:srgbClr val="00467F"/>
    <a:srgbClr val="1C75BC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 autoAdjust="0"/>
    <p:restoredTop sz="78776" autoAdjust="0"/>
  </p:normalViewPr>
  <p:slideViewPr>
    <p:cSldViewPr>
      <p:cViewPr varScale="1">
        <p:scale>
          <a:sx n="99" d="100"/>
          <a:sy n="99" d="100"/>
        </p:scale>
        <p:origin x="1584" y="184"/>
      </p:cViewPr>
      <p:guideLst>
        <p:guide orient="horz" pos="2160"/>
        <p:guide orient="horz" pos="304"/>
        <p:guide orient="horz" pos="4144"/>
        <p:guide orient="horz" pos="3952"/>
        <p:guide orient="horz" pos="1136"/>
        <p:guide pos="3839"/>
        <p:guide pos="191"/>
        <p:guide pos="7486"/>
        <p:guide pos="576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1680" y="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954C6E1-AF92-4FB7-A013-0B520EBC30AE}" type="datetimeFigureOut">
              <a:rPr lang="en-US"/>
              <a:t>8/29/19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52D9BF-D574-4807-B36C-9E2A025BE82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5C10850-0874-4A61-99B4-D613C5E8D9EA}" type="datetimeFigureOut">
              <a:rPr lang="en-US"/>
              <a:t>8/29/19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E11EC53-F507-411E-9ADC-FBCFECE09D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27FF06-CECC-4369-9929-932A93CDFF04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04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91E80D-A50A-46C7-972A-DA2476F8555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92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4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420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24A8DF7-CA84-4BF6-A572-D349FD23664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93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C6040-83B9-4010-AABA-385CE37414C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1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C6040-83B9-4010-AABA-385CE37414C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77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C6040-83B9-4010-AABA-385CE37414C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77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CB582-A4B8-4D0D-A0A8-BD8CDC30071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78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CB582-A4B8-4D0D-A0A8-BD8CDC300711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0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442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91E80D-A50A-46C7-972A-DA2476F8555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22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85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91E80D-A50A-46C7-972A-DA2476F8555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47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8246" y="4063998"/>
            <a:ext cx="9220200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8246" y="1828800"/>
            <a:ext cx="9220200" cy="2147926"/>
          </a:xfrm>
        </p:spPr>
        <p:txBody>
          <a:bodyPr anchor="ctr">
            <a:normAutofit/>
          </a:bodyPr>
          <a:lstStyle>
            <a:lvl1pPr algn="ctr">
              <a:defRPr sz="4400" cap="all" normalizeH="0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7869" y="482602"/>
            <a:ext cx="6602281" cy="5842001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669581">
              <a:defRPr baseline="0"/>
            </a:lvl6pPr>
            <a:lvl7pPr marL="2669581">
              <a:defRPr baseline="0"/>
            </a:lvl7pPr>
            <a:lvl8pPr marL="2669581">
              <a:defRPr baseline="0"/>
            </a:lvl8pPr>
            <a:lvl9pPr marL="2669581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34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163" y="685800"/>
            <a:ext cx="9040045" cy="5588002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40043" y="685800"/>
            <a:ext cx="1843982" cy="5588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917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277813"/>
            <a:ext cx="1036050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218883" y="1600201"/>
            <a:ext cx="5078677" cy="453072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0707" y="1600201"/>
            <a:ext cx="5078677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09A70A-7227-4550-BE52-D8609225C6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47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277813"/>
            <a:ext cx="1036050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18883" y="1600201"/>
            <a:ext cx="10360501" cy="453072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9E2BE2-1AD4-4D95-A118-28D21AC6C6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163" y="1803401"/>
            <a:ext cx="10360501" cy="447040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43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632200"/>
            <a:ext cx="975106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2"/>
            <a:ext cx="9751060" cy="1992597"/>
          </a:xfrm>
        </p:spPr>
        <p:txBody>
          <a:bodyPr anchor="b" anchorCtr="0">
            <a:noAutofit/>
          </a:bodyPr>
          <a:lstStyle>
            <a:lvl1pPr algn="ctr">
              <a:defRPr sz="4400" b="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89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 baseline="0"/>
            </a:lvl6pPr>
            <a:lvl7pPr marL="2669581">
              <a:defRPr sz="1400" baseline="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162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0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7559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162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2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16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8/29/19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968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8/29/19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507868" y="482602"/>
            <a:ext cx="6602280" cy="584200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115"/>
            <a:ext cx="6093594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7870" y="482601"/>
            <a:ext cx="5077859" cy="5862706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9134" y="3733800"/>
            <a:ext cx="5180251" cy="172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9134" y="1905000"/>
            <a:ext cx="5180251" cy="17272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9416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5324" y="6375400"/>
            <a:ext cx="142203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B9B9059-F1D6-41D0-95CF-D21CAA096B3A}" type="datetimeFigureOut">
              <a:rPr lang="en-US" smtClean="0"/>
              <a:pPr/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163" y="6375400"/>
            <a:ext cx="7414869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1760" y="6375400"/>
            <a:ext cx="832903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3" y="1803401"/>
            <a:ext cx="10360501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9948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Cambria" pitchFamily="18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5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2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6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bestmedicinenews.org/wp-content/uploads/2015/04/Infographic_DangersofVaping_640x640_h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7" y="76200"/>
            <a:ext cx="12188825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78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" y="0"/>
            <a:ext cx="12259642" cy="708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304800"/>
            <a:ext cx="6273712" cy="4114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012" y="609600"/>
            <a:ext cx="5231250" cy="36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8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ping excerpt for marcene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3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2" y="457200"/>
            <a:ext cx="6629400" cy="601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612" y="609600"/>
            <a:ext cx="37338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457200"/>
            <a:ext cx="3276600" cy="601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412" y="704850"/>
            <a:ext cx="666855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2" y="990600"/>
            <a:ext cx="3402642" cy="510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98" y="179895"/>
            <a:ext cx="3853014" cy="3797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633" y="4188441"/>
            <a:ext cx="3505200" cy="2642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812" y="152400"/>
            <a:ext cx="3574688" cy="717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6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68"/>
            <a:ext cx="4185000" cy="406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000" y="131668"/>
            <a:ext cx="3435200" cy="404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848" y="4267200"/>
            <a:ext cx="6277501" cy="2612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200" y="131668"/>
            <a:ext cx="4568625" cy="404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4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2" y="381000"/>
            <a:ext cx="98298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7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2" y="381000"/>
            <a:ext cx="9448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7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EE6642AA-CFC5-4585-8EEA-FD20447D4542" descr="EE6642AA-CFC5-4585-8EEA-FD20447D45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3"/>
            <a:ext cx="12188825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74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441" y="228600"/>
            <a:ext cx="10969943" cy="762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dirty="0"/>
              <a:t>E-Cigarette</a:t>
            </a:r>
          </a:p>
        </p:txBody>
      </p:sp>
      <p:sp>
        <p:nvSpPr>
          <p:cNvPr id="124931" name="Text Placeholder 14"/>
          <p:cNvSpPr>
            <a:spLocks noGrp="1"/>
          </p:cNvSpPr>
          <p:nvPr>
            <p:ph type="body" sz="half" idx="2"/>
          </p:nvPr>
        </p:nvSpPr>
        <p:spPr>
          <a:xfrm>
            <a:off x="4875530" y="1524000"/>
            <a:ext cx="7313295" cy="5334000"/>
          </a:xfrm>
        </p:spPr>
        <p:txBody>
          <a:bodyPr>
            <a:noAutofit/>
          </a:bodyPr>
          <a:lstStyle/>
          <a:p>
            <a:r>
              <a:rPr lang="en-US" sz="2800" b="1" dirty="0"/>
              <a:t>Designed to look, feels and smokes just like a real cigarette</a:t>
            </a:r>
          </a:p>
          <a:p>
            <a:r>
              <a:rPr lang="en-US" sz="2800" b="1" dirty="0"/>
              <a:t>Claims to have none of the harmful substances found in real cigarettes.</a:t>
            </a:r>
          </a:p>
          <a:p>
            <a:r>
              <a:rPr lang="en-US" sz="2800" b="1" dirty="0"/>
              <a:t>Emits a virtually odorless vapor</a:t>
            </a:r>
          </a:p>
          <a:p>
            <a:r>
              <a:rPr lang="en-US" sz="2800" b="1" dirty="0"/>
              <a:t>Cost savings-  I cartridge = 1-3 packs of Cigarettes. Potential savings of anywhere from $3000 to $5000 per year.</a:t>
            </a:r>
          </a:p>
          <a:p>
            <a:r>
              <a:rPr lang="en-US" sz="2800" b="1" dirty="0"/>
              <a:t>Flavored Cartridges</a:t>
            </a:r>
          </a:p>
          <a:p>
            <a:endParaRPr lang="en-US" dirty="0"/>
          </a:p>
          <a:p>
            <a:pPr>
              <a:buFont typeface="Wingdings 2" pitchFamily="18" charset="2"/>
              <a:buNone/>
            </a:pPr>
            <a:endParaRPr lang="en-US" sz="2000" dirty="0"/>
          </a:p>
          <a:p>
            <a:pPr>
              <a:buFont typeface="Wingdings 2" pitchFamily="18" charset="2"/>
              <a:buNone/>
            </a:pPr>
            <a:r>
              <a:rPr lang="en-US" sz="2000" dirty="0"/>
              <a:t>	</a:t>
            </a:r>
            <a:endParaRPr lang="en-US" sz="2400" dirty="0"/>
          </a:p>
          <a:p>
            <a:pPr eaLnBrk="1" hangingPunct="1">
              <a:buFont typeface="Wingdings 2" pitchFamily="18" charset="2"/>
              <a:buNone/>
            </a:pPr>
            <a:endParaRPr lang="en-US" sz="3200" dirty="0"/>
          </a:p>
        </p:txBody>
      </p:sp>
      <p:pic>
        <p:nvPicPr>
          <p:cNvPr id="5" name="Picture 4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00500"/>
            <a:ext cx="4875530" cy="2857500"/>
          </a:xfrm>
          <a:prstGeom prst="rect">
            <a:avLst/>
          </a:prstGeom>
        </p:spPr>
      </p:pic>
      <p:pic>
        <p:nvPicPr>
          <p:cNvPr id="7" name="Picture 6" descr="cartridges_8p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47800"/>
            <a:ext cx="487553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97274"/>
      </p:ext>
    </p:extLst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653" y="1219200"/>
            <a:ext cx="1218882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dalus" pitchFamily="18" charset="-78"/>
              </a:rPr>
              <a:t>Diethylene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dalus" pitchFamily="18" charset="-78"/>
              </a:rPr>
              <a:t> glycol was detected, an ingredient used in antifreeze and toxic to humans and animals.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dalus" pitchFamily="18" charset="-78"/>
              </a:rPr>
              <a:t>Certain tobacco-specific nitrosamines which are human carcinogens were detected in half of the samples tested.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dalus" pitchFamily="18" charset="-78"/>
              </a:rPr>
              <a:t>Tobacco-specific impurities</a:t>
            </a:r>
            <a:br>
              <a:rPr lang="en-US" sz="2000" dirty="0">
                <a:latin typeface="Calibri" pitchFamily="34" charset="0"/>
              </a:rPr>
            </a:br>
            <a:endParaRPr lang="en-US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162" y="304801"/>
            <a:ext cx="103431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</a:rPr>
              <a:t>What the FDA reports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:</a:t>
            </a:r>
          </a:p>
        </p:txBody>
      </p:sp>
      <p:pic>
        <p:nvPicPr>
          <p:cNvPr id="268292" name="Picture 4" descr="http://upload.wikimedia.org/wikipedia/commons/a/af/Diethylene-glycol-3D-ball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1927" y="4267200"/>
            <a:ext cx="8329030" cy="2438400"/>
          </a:xfrm>
          <a:prstGeom prst="rect">
            <a:avLst/>
          </a:prstGeom>
          <a:noFill/>
        </p:spPr>
      </p:pic>
      <p:pic>
        <p:nvPicPr>
          <p:cNvPr id="268294" name="Picture 6" descr="http://www.tfienvision.com/media/media0507.jpg"/>
          <p:cNvPicPr>
            <a:picLocks noChangeAspect="1" noChangeArrowheads="1"/>
          </p:cNvPicPr>
          <p:nvPr/>
        </p:nvPicPr>
        <p:blipFill>
          <a:blip r:embed="rId4" cstate="print"/>
          <a:srcRect l="48485" r="10606"/>
          <a:stretch>
            <a:fillRect/>
          </a:stretch>
        </p:blipFill>
        <p:spPr bwMode="auto">
          <a:xfrm>
            <a:off x="406294" y="4164684"/>
            <a:ext cx="2742486" cy="2559967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68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8754CF8-30B3-46F8-A410-4189831BB0E9" descr="C8754CF8-30B3-46F8-A410-4189831BB0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4763"/>
            <a:ext cx="12192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0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2812" y="76200"/>
            <a:ext cx="10360501" cy="10668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Risks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345" y="1752600"/>
            <a:ext cx="9448800" cy="4319016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Tank systems e-cigs produce formaldehyde, known to be a carcinogen.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E-cigs can make bacterial infections resistant to       antibiotics 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Deliver high levels of nanoparticles which    trigger inflammation and have been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Linked to asthma , stroke, heart disease</a:t>
            </a:r>
            <a:r>
              <a:rPr lang="en-US" sz="3200" dirty="0"/>
              <a:t>,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diabetes</a:t>
            </a:r>
          </a:p>
          <a:p>
            <a:endParaRPr lang="en-US" sz="2800" dirty="0"/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9" name="Picture 1" descr="http://i.ebayimg.com/00/s/NTIwWDk2MA==/z/-88AAOxy7nNTTw~a/$_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2" y="3810000"/>
            <a:ext cx="3516007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07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47800"/>
            <a:ext cx="1218882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itchFamily="18" charset="-78"/>
              </a:rPr>
              <a:t>25% of refill liquids tested independently show discrepancies in nicotine levels that range from 92% less to over 103% more than stated</a:t>
            </a:r>
          </a:p>
          <a:p>
            <a:pPr lvl="1">
              <a:buFont typeface="Arial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itchFamily="18" charset="-78"/>
              </a:rPr>
              <a:t>The “nicotine free” options all contained traceable amounts of nicotine</a:t>
            </a:r>
            <a:br>
              <a:rPr lang="en-US" sz="2000" dirty="0">
                <a:solidFill>
                  <a:prstClr val="black"/>
                </a:solidFill>
                <a:latin typeface="Calibri" pitchFamily="34" charset="0"/>
              </a:rPr>
            </a:br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162" y="304801"/>
            <a:ext cx="103431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pc="50" dirty="0">
                <a:ln w="12700" cmpd="sng">
                  <a:solidFill>
                    <a:srgbClr val="C648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C64847">
                    <a:tint val="1000"/>
                  </a:srgbClr>
                </a:solidFill>
                <a:effectLst>
                  <a:glow rad="53100">
                    <a:srgbClr val="C64847">
                      <a:satMod val="180000"/>
                      <a:alpha val="30000"/>
                    </a:srgbClr>
                  </a:glow>
                </a:effectLst>
                <a:latin typeface="Calibri" pitchFamily="34" charset="0"/>
              </a:rPr>
              <a:t>New Study:</a:t>
            </a:r>
            <a:endParaRPr lang="en-US" sz="2800" b="1" dirty="0">
              <a:ln w="1905"/>
              <a:gradFill>
                <a:gsLst>
                  <a:gs pos="0">
                    <a:srgbClr val="C64847">
                      <a:shade val="20000"/>
                      <a:satMod val="200000"/>
                    </a:srgbClr>
                  </a:gs>
                  <a:gs pos="78000">
                    <a:srgbClr val="C64847">
                      <a:tint val="90000"/>
                      <a:shade val="89000"/>
                      <a:satMod val="220000"/>
                    </a:srgbClr>
                  </a:gs>
                  <a:gs pos="100000">
                    <a:srgbClr val="C648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pic>
        <p:nvPicPr>
          <p:cNvPr id="2050" name="Picture 2" descr="http://alidavies.com/wp-content/uploads/2010/03/Buyer-Bewar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074" y="3877379"/>
            <a:ext cx="5952567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8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4413" y="482600"/>
            <a:ext cx="4800600" cy="599413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98612" y="507738"/>
            <a:ext cx="4419600" cy="5969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9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152400"/>
            <a:ext cx="10969943" cy="914400"/>
          </a:xfrm>
        </p:spPr>
        <p:txBody>
          <a:bodyPr/>
          <a:lstStyle/>
          <a:p>
            <a:pPr algn="ctr"/>
            <a:r>
              <a:rPr lang="en-US" dirty="0"/>
              <a:t>Liquid </a:t>
            </a:r>
            <a:r>
              <a:rPr lang="en-US" dirty="0" err="1"/>
              <a:t>Marijauna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195986" y="1143000"/>
            <a:ext cx="5383398" cy="5334000"/>
          </a:xfrm>
        </p:spPr>
        <p:txBody>
          <a:bodyPr>
            <a:noAutofit/>
          </a:bodyPr>
          <a:lstStyle/>
          <a:p>
            <a:r>
              <a:rPr lang="en-US" sz="2800" dirty="0"/>
              <a:t>Sells for$120 for 16 ounces; </a:t>
            </a:r>
          </a:p>
          <a:p>
            <a:r>
              <a:rPr lang="en-US" sz="2800" dirty="0"/>
              <a:t>Very little smell </a:t>
            </a:r>
          </a:p>
          <a:p>
            <a:r>
              <a:rPr lang="en-US" sz="2800" dirty="0"/>
              <a:t>5 times as much THC in bloodstream </a:t>
            </a:r>
          </a:p>
          <a:p>
            <a:r>
              <a:rPr lang="en-US" sz="2800" dirty="0"/>
              <a:t>Get 5 times as many "trips" per $$$ as compared to joint/bong smoking </a:t>
            </a:r>
          </a:p>
          <a:p>
            <a:r>
              <a:rPr lang="en-US" sz="2800" dirty="0"/>
              <a:t>No carcinogens to give you cancer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" name="Picture 2" descr="8-SmashingLiquidThrewStrainer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294" y="1600200"/>
            <a:ext cx="5457682" cy="3581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289452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03212" y="3032125"/>
            <a:ext cx="8153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dirty="0"/>
          </a:p>
          <a:p>
            <a:r>
              <a:rPr lang="en-US" altLang="en-US" dirty="0"/>
              <a:t>•</a:t>
            </a:r>
            <a:r>
              <a:rPr lang="en-US" altLang="en-US" b="1" dirty="0"/>
              <a:t>Portable Vaporizer that burns Hash oil</a:t>
            </a:r>
          </a:p>
          <a:p>
            <a:r>
              <a:rPr lang="en-US" altLang="en-US" b="1" dirty="0"/>
              <a:t>••Hash oil also called honey or wax, is the THC oil that is stripped from the leaves of a marijuana plant, usually by soaking in butane and then extracted by vacuum or burning off, which results in a resin</a:t>
            </a:r>
          </a:p>
          <a:p>
            <a:r>
              <a:rPr lang="en-US" altLang="en-US" b="1" dirty="0"/>
              <a:t>••Strong psychedelic effect and used in very small doses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055812" y="304800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/>
              <a:t>“Trippy Stix” with BHO (Butane Hash Oil)</a:t>
            </a:r>
          </a:p>
        </p:txBody>
      </p:sp>
      <p:pic>
        <p:nvPicPr>
          <p:cNvPr id="54276" name="Picture 11" descr="http://ts1.mm.bing.net/th?&amp;id=HN.608002412599575987&amp;w=300&amp;h=300&amp;c=0&amp;pid=1.9&amp;rs=0&amp;p=0&amp;url=http%3A%2F%2Ffuckyeahschwag.tumblr.com%2Fpost%2F1043714765%2Fb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2" y="889001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13" descr="http://ts1.mm.bing.net/th?&amp;id=HN.608010633171831517&amp;w=300&amp;h=300&amp;c=0&amp;pid=1.9&amp;rs=0&amp;p=0&amp;url=http%3A%2F%2Fwww.flickr.com%2Fphotos%2Fbabyastrid%2F7515887712%2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889000"/>
            <a:ext cx="28575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5" descr="http://ts1.mm.bing.net/th?&amp;id=HN.608012892317224005&amp;w=300&amp;h=300&amp;c=0&amp;pid=1.9&amp;rs=0&amp;p=0&amp;url=http%3A%2F%2Fwww.trippystickvaporizer.com%2Fentertainment%2Ftrippy-stick-users-la-denver-miami-boston-nyc-boston-portland-%2526-more%2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2" y="889000"/>
            <a:ext cx="32893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5459" y="3032125"/>
            <a:ext cx="3332553" cy="38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2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2" y="1803401"/>
            <a:ext cx="5435654" cy="4470400"/>
          </a:xfrm>
        </p:spPr>
        <p:txBody>
          <a:bodyPr>
            <a:normAutofit/>
          </a:bodyPr>
          <a:lstStyle/>
          <a:p>
            <a:r>
              <a:rPr lang="en-US" sz="2800" dirty="0"/>
              <a:t>Dabs are concentrated doses of cannabis that are made by extracting THC and other cannabinoids using a solvent like butane or carbon dioxide, resulting in sticky oils also commonly referred to as wax, shatter, </a:t>
            </a:r>
            <a:r>
              <a:rPr lang="en-US" sz="2800" dirty="0" err="1"/>
              <a:t>budder</a:t>
            </a:r>
            <a:r>
              <a:rPr lang="en-US" sz="2800" dirty="0"/>
              <a:t>, and butane hash oil (BHO)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12" y="0"/>
            <a:ext cx="518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8831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44" y="533400"/>
            <a:ext cx="5791200" cy="4470400"/>
          </a:xfrm>
        </p:spPr>
        <p:txBody>
          <a:bodyPr>
            <a:normAutofit/>
          </a:bodyPr>
          <a:lstStyle/>
          <a:p>
            <a:r>
              <a:rPr lang="en-US" sz="2800" dirty="0"/>
              <a:t>Dabs are concentrated doses of cannabis that are made by extracting THC and other cannabinoids using a solvent like butane or carbon dioxide, resulting in sticky oils also commonly referred to as wax, shatter, </a:t>
            </a:r>
            <a:r>
              <a:rPr lang="en-US" sz="2800" dirty="0" err="1"/>
              <a:t>budder</a:t>
            </a:r>
            <a:r>
              <a:rPr lang="en-US" sz="2800" dirty="0"/>
              <a:t>, and butane hash oil (BHO)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25" y="40194"/>
            <a:ext cx="4775200" cy="358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25" y="3583990"/>
            <a:ext cx="4775200" cy="3274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629130"/>
            <a:ext cx="3175000" cy="327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4294967295"/>
          </p:nvPr>
        </p:nvSpPr>
        <p:spPr>
          <a:xfrm>
            <a:off x="812589" y="1143000"/>
            <a:ext cx="10563648" cy="5334000"/>
          </a:xfrm>
        </p:spPr>
        <p:txBody>
          <a:bodyPr>
            <a:normAutofit fontScale="70000" lnSpcReduction="20000"/>
          </a:bodyPr>
          <a:lstStyle/>
          <a:p>
            <a:pPr marL="448056" indent="-384048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3600" dirty="0"/>
              <a:t>For Additional Information, </a:t>
            </a:r>
          </a:p>
          <a:p>
            <a:pPr marL="448056" indent="-384048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80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48056" indent="-384048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8000" b="1" dirty="0">
                <a:ln w="18415" cmpd="sng">
                  <a:solidFill>
                    <a:schemeClr val="bg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Marcene Weatherall</a:t>
            </a:r>
          </a:p>
          <a:p>
            <a:pPr marL="448056" indent="-384048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8000" b="1" dirty="0">
                <a:ln w="18415" cmpd="sng">
                  <a:solidFill>
                    <a:schemeClr val="bg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817-744-1041</a:t>
            </a:r>
          </a:p>
          <a:p>
            <a:pPr marL="448056" indent="-384048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8000" b="1">
                <a:ln w="18415" cmpd="sng">
                  <a:solidFill>
                    <a:schemeClr val="bg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Marcene.Weatherall@kellerisd.net</a:t>
            </a:r>
            <a:endParaRPr lang="en-US" sz="8000" b="1" dirty="0">
              <a:solidFill>
                <a:schemeClr val="accent3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48056" indent="-384048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3600" dirty="0">
              <a:solidFill>
                <a:schemeClr val="accent3"/>
              </a:solidFill>
            </a:endParaRPr>
          </a:p>
          <a:p>
            <a:pPr marL="448056" indent="-384048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3600" dirty="0">
              <a:solidFill>
                <a:schemeClr val="accent3"/>
              </a:solidFill>
            </a:endParaRPr>
          </a:p>
          <a:p>
            <a:pPr marL="448056" indent="-384048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1600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7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myhealthoc.org/wp-content/uploads/2014/06/Screen-Shot-2014-07-03-at-9.18.14-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88825" cy="636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20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590E5208-7AEE-4CF0-B6AF-37D5E9DE28BD" descr="590E5208-7AEE-4CF0-B6AF-37D5E9DE28B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3"/>
            <a:ext cx="12188825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32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an e-cigarette?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3"/>
          <a:stretch/>
        </p:blipFill>
        <p:spPr>
          <a:xfrm>
            <a:off x="1979612" y="1981200"/>
            <a:ext cx="7875157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9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" pitchFamily="18" charset="0"/>
              </a:rPr>
              <a:t>Disposable e-cigarettes</a:t>
            </a:r>
            <a:br>
              <a:rPr lang="en-US" sz="4000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" pitchFamily="18" charset="0"/>
              </a:rPr>
            </a:br>
            <a:r>
              <a:rPr lang="en-US" sz="4000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" pitchFamily="18" charset="0"/>
              </a:rPr>
              <a:t>1 e-</a:t>
            </a:r>
            <a:r>
              <a:rPr lang="en-US" sz="4000" cap="none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" pitchFamily="18" charset="0"/>
              </a:rPr>
              <a:t>dispo</a:t>
            </a:r>
            <a:r>
              <a:rPr lang="en-US" sz="4000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" pitchFamily="18" charset="0"/>
              </a:rPr>
              <a:t> = 30 cigarettes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44" y="2604707"/>
            <a:ext cx="6466040" cy="326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575" y="2514600"/>
            <a:ext cx="4487844" cy="3447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88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294" y="533400"/>
            <a:ext cx="11477810" cy="1636776"/>
          </a:xfrm>
        </p:spPr>
        <p:txBody>
          <a:bodyPr>
            <a:noAutofit/>
          </a:bodyPr>
          <a:lstStyle/>
          <a:p>
            <a:pPr algn="ctr"/>
            <a:r>
              <a:rPr lang="en-US" sz="32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1 out of 5 of middle school students who have</a:t>
            </a:r>
            <a:br>
              <a:rPr lang="en-US" sz="32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sz="32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smoked have never held a “cigarette”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84" y="3378199"/>
            <a:ext cx="6420441" cy="347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3378198"/>
            <a:ext cx="6465177" cy="34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5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15" y="533401"/>
            <a:ext cx="11660897" cy="562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2" y="882074"/>
            <a:ext cx="5181600" cy="521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812" y="882074"/>
            <a:ext cx="4648200" cy="529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rimson landscape design template">
  <a:themeElements>
    <a:clrScheme name="Custom 3">
      <a:dk1>
        <a:srgbClr val="031E43"/>
      </a:dk1>
      <a:lt1>
        <a:srgbClr val="FFFFFF"/>
      </a:lt1>
      <a:dk2>
        <a:srgbClr val="FFFFFF"/>
      </a:dk2>
      <a:lt2>
        <a:srgbClr val="5BBAF6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Challenge">
      <a:majorFont>
        <a:latin typeface="Weiss"/>
        <a:ea typeface=""/>
        <a:cs typeface=""/>
      </a:majorFont>
      <a:minorFont>
        <a:latin typeface="Avenir Book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rimson landscape design template" id="{73D20169-401E-4972-B02F-4B0444B70099}" vid="{315B30EE-3D96-471E-B16F-FC3628778332}"/>
    </a:ext>
  </a:extLst>
</a:theme>
</file>

<file path=ppt/theme/theme2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E82CB02-9625-4F39-9A5B-61405831A8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428</Words>
  <Application>Microsoft Macintosh PowerPoint</Application>
  <PresentationFormat>Custom</PresentationFormat>
  <Paragraphs>56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Andalus</vt:lpstr>
      <vt:lpstr>Arial</vt:lpstr>
      <vt:lpstr>Avenir Book</vt:lpstr>
      <vt:lpstr>Calibri</vt:lpstr>
      <vt:lpstr>Cambria</vt:lpstr>
      <vt:lpstr>Century</vt:lpstr>
      <vt:lpstr>Century Gothic</vt:lpstr>
      <vt:lpstr>Times New Roman</vt:lpstr>
      <vt:lpstr>Weiss</vt:lpstr>
      <vt:lpstr>Wingdings 2</vt:lpstr>
      <vt:lpstr>Crimson landscape design template</vt:lpstr>
      <vt:lpstr>PowerPoint Presentation</vt:lpstr>
      <vt:lpstr>E-Cigarette</vt:lpstr>
      <vt:lpstr>PowerPoint Presentation</vt:lpstr>
      <vt:lpstr>PowerPoint Presentation</vt:lpstr>
      <vt:lpstr>What is an e-cigarette?</vt:lpstr>
      <vt:lpstr>Disposable e-cigarettes 1 e-dispo = 30 cigarettes</vt:lpstr>
      <vt:lpstr>1 out of 5 of middle school students who have  smoked have never held a “cigarette”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Risks</vt:lpstr>
      <vt:lpstr>PowerPoint Presentation</vt:lpstr>
      <vt:lpstr>PowerPoint Presentation</vt:lpstr>
      <vt:lpstr>Liquid Marijauna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2013-07-29T15:33:27Z</dcterms:created>
  <dcterms:modified xsi:type="dcterms:W3CDTF">2019-08-29T14:31:16Z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TC034605129991</vt:lpwstr>
  </property>
</Properties>
</file>